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Barlow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24" Type="http://schemas.openxmlformats.org/officeDocument/2006/relationships/font" Target="fonts/Barlow-boldItalic.fntdata"/><Relationship Id="rId12" Type="http://schemas.openxmlformats.org/officeDocument/2006/relationships/slide" Target="slides/slide7.xml"/><Relationship Id="rId23" Type="http://schemas.openxmlformats.org/officeDocument/2006/relationships/font" Target="fonts/Barl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083d4d8a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083d4d8a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083d4d8af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083d4d8af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083d4d8af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083d4d8a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083d4d8af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083d4d8a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083d4d8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083d4d8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083d4d8a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083d4d8a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7b4d1f2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7b4d1f2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083d4d8af_0_89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3083d4d8af_0_89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3083d4d8af_0_89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083d4d8a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083d4d8a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083d4d8a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083d4d8a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083d4d8af_0_158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3083d4d8af_0_158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3083d4d8af_0_158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083d4d8a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083d4d8a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3901600" y="1081576"/>
            <a:ext cx="4968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lang="en" sz="3350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LangChain &amp; LangGraph Workshop</a:t>
            </a:r>
            <a:endParaRPr sz="33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t/>
            </a:r>
            <a:endParaRPr b="1" sz="3350">
              <a:solidFill>
                <a:srgbClr val="7068F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4019653" y="3673875"/>
            <a:ext cx="47322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Presented by: Ramachandra Udupa.</a:t>
            </a:r>
            <a:endParaRPr b="0" i="0" sz="1200" u="none" cap="none" strike="noStrike"/>
          </a:p>
        </p:txBody>
      </p:sp>
      <p:sp>
        <p:nvSpPr>
          <p:cNvPr id="65" name="Google Shape;65;p15"/>
          <p:cNvSpPr/>
          <p:nvPr/>
        </p:nvSpPr>
        <p:spPr>
          <a:xfrm>
            <a:off x="4019654" y="4020675"/>
            <a:ext cx="4346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14/02/2025, SMVITM Bantakal.</a:t>
            </a:r>
            <a:endParaRPr b="0" i="0" sz="1200" u="none" cap="none" strike="noStrike"/>
          </a:p>
        </p:txBody>
      </p:sp>
      <p:sp>
        <p:nvSpPr>
          <p:cNvPr id="66" name="Google Shape;66;p15"/>
          <p:cNvSpPr txBox="1"/>
          <p:nvPr/>
        </p:nvSpPr>
        <p:spPr>
          <a:xfrm>
            <a:off x="3888700" y="2387100"/>
            <a:ext cx="460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Building AI-Powered Applications with Language Models.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441900" y="513625"/>
            <a:ext cx="8187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" sz="23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Hands-On Session 2 – Retrieval-Augmented Generation (RAG)</a:t>
            </a:r>
            <a:endParaRPr b="0" i="0" sz="2300" u="none" cap="none" strike="noStrike"/>
          </a:p>
        </p:txBody>
      </p:sp>
      <p:sp>
        <p:nvSpPr>
          <p:cNvPr id="215" name="Google Shape;215;p24"/>
          <p:cNvSpPr/>
          <p:nvPr/>
        </p:nvSpPr>
        <p:spPr>
          <a:xfrm>
            <a:off x="441900" y="1873663"/>
            <a:ext cx="1779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What is RAG?</a:t>
            </a:r>
            <a:endParaRPr b="0" i="0" sz="1200" u="none" cap="none" strike="noStrike"/>
          </a:p>
        </p:txBody>
      </p:sp>
      <p:sp>
        <p:nvSpPr>
          <p:cNvPr id="216" name="Google Shape;216;p24"/>
          <p:cNvSpPr/>
          <p:nvPr/>
        </p:nvSpPr>
        <p:spPr>
          <a:xfrm>
            <a:off x="441900" y="2269737"/>
            <a:ext cx="392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Retrieval-Augmented Generation (RAG) combines document retrieval with LLM generation.</a:t>
            </a:r>
            <a:endParaRPr b="0" i="0" sz="1200" u="none" cap="none" strike="noStrike"/>
          </a:p>
        </p:txBody>
      </p:sp>
      <p:sp>
        <p:nvSpPr>
          <p:cNvPr id="217" name="Google Shape;217;p24"/>
          <p:cNvSpPr/>
          <p:nvPr/>
        </p:nvSpPr>
        <p:spPr>
          <a:xfrm>
            <a:off x="441900" y="2883977"/>
            <a:ext cx="392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RAG grounds LLM outputs in factual information retrieved from a data source.</a:t>
            </a:r>
            <a:endParaRPr b="0" i="0" sz="1200" u="none" cap="none" strike="noStrike"/>
          </a:p>
        </p:txBody>
      </p:sp>
      <p:sp>
        <p:nvSpPr>
          <p:cNvPr id="218" name="Google Shape;218;p24"/>
          <p:cNvSpPr/>
          <p:nvPr/>
        </p:nvSpPr>
        <p:spPr>
          <a:xfrm>
            <a:off x="441900" y="3498217"/>
            <a:ext cx="392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It enhances the accuracy and transparency of LLM-powered applications.</a:t>
            </a:r>
            <a:endParaRPr b="0" i="0" sz="1200" u="none" cap="none" strike="noStrike"/>
          </a:p>
        </p:txBody>
      </p:sp>
      <p:pic>
        <p:nvPicPr>
          <p:cNvPr descr="preencoded.png"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6" y="1499433"/>
            <a:ext cx="3928503" cy="2977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1060250" y="252050"/>
            <a:ext cx="3975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" sz="23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Best Practices &amp; Tips</a:t>
            </a:r>
            <a:endParaRPr b="0" i="0" sz="2300" u="none" cap="none" strike="noStrike"/>
          </a:p>
        </p:txBody>
      </p:sp>
      <p:sp>
        <p:nvSpPr>
          <p:cNvPr id="225" name="Google Shape;225;p25"/>
          <p:cNvSpPr/>
          <p:nvPr/>
        </p:nvSpPr>
        <p:spPr>
          <a:xfrm>
            <a:off x="1060246" y="1430892"/>
            <a:ext cx="18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5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Prompt Engineering</a:t>
            </a:r>
            <a:endParaRPr b="0" i="0" sz="1500" u="none" cap="none" strike="noStrike"/>
          </a:p>
        </p:txBody>
      </p:sp>
      <p:sp>
        <p:nvSpPr>
          <p:cNvPr id="226" name="Google Shape;226;p25"/>
          <p:cNvSpPr/>
          <p:nvPr/>
        </p:nvSpPr>
        <p:spPr>
          <a:xfrm>
            <a:off x="346566" y="1800428"/>
            <a:ext cx="25863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5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Experiment with formats.</a:t>
            </a:r>
            <a:endParaRPr b="0" i="0" sz="1500" u="none" cap="none" strike="noStrike"/>
          </a:p>
        </p:txBody>
      </p:sp>
      <p:sp>
        <p:nvSpPr>
          <p:cNvPr id="227" name="Google Shape;227;p25"/>
          <p:cNvSpPr/>
          <p:nvPr/>
        </p:nvSpPr>
        <p:spPr>
          <a:xfrm>
            <a:off x="5818707" y="1430892"/>
            <a:ext cx="18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5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Debugging</a:t>
            </a:r>
            <a:endParaRPr b="0" i="0" sz="1500" u="none" cap="none" strike="noStrike"/>
          </a:p>
        </p:txBody>
      </p:sp>
      <p:sp>
        <p:nvSpPr>
          <p:cNvPr id="228" name="Google Shape;228;p25"/>
          <p:cNvSpPr/>
          <p:nvPr/>
        </p:nvSpPr>
        <p:spPr>
          <a:xfrm>
            <a:off x="5818707" y="1800428"/>
            <a:ext cx="2586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5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Log outputs, use visual tools.</a:t>
            </a:r>
            <a:endParaRPr b="0" i="0" sz="1500" u="none" cap="none" strike="noStrike"/>
          </a:p>
        </p:txBody>
      </p:sp>
      <p:sp>
        <p:nvSpPr>
          <p:cNvPr id="229" name="Google Shape;229;p25"/>
          <p:cNvSpPr/>
          <p:nvPr/>
        </p:nvSpPr>
        <p:spPr>
          <a:xfrm>
            <a:off x="5818707" y="3298842"/>
            <a:ext cx="18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5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Security &amp; Ethics</a:t>
            </a:r>
            <a:endParaRPr b="0" i="0" sz="1500" u="none" cap="none" strike="noStrike"/>
          </a:p>
        </p:txBody>
      </p:sp>
      <p:sp>
        <p:nvSpPr>
          <p:cNvPr id="230" name="Google Shape;230;p25"/>
          <p:cNvSpPr/>
          <p:nvPr/>
        </p:nvSpPr>
        <p:spPr>
          <a:xfrm>
            <a:off x="5818707" y="3668378"/>
            <a:ext cx="2586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5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Secure API keys, verify sources.</a:t>
            </a:r>
            <a:endParaRPr b="0" i="0" sz="1500" u="none" cap="none" strike="noStrike"/>
          </a:p>
        </p:txBody>
      </p:sp>
      <p:sp>
        <p:nvSpPr>
          <p:cNvPr id="231" name="Google Shape;231;p25"/>
          <p:cNvSpPr/>
          <p:nvPr/>
        </p:nvSpPr>
        <p:spPr>
          <a:xfrm>
            <a:off x="544300" y="3298850"/>
            <a:ext cx="2388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5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Performance Optimization</a:t>
            </a:r>
            <a:endParaRPr b="0" i="0" sz="1500" u="none" cap="none" strike="noStrike"/>
          </a:p>
        </p:txBody>
      </p:sp>
      <p:sp>
        <p:nvSpPr>
          <p:cNvPr id="232" name="Google Shape;232;p25"/>
          <p:cNvSpPr/>
          <p:nvPr/>
        </p:nvSpPr>
        <p:spPr>
          <a:xfrm>
            <a:off x="346425" y="3668378"/>
            <a:ext cx="25863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5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Monitor API usage, cache queries.</a:t>
            </a:r>
            <a:endParaRPr b="0" i="0" sz="1500" u="none" cap="none" strike="noStrike"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b="7834" l="0" r="0" t="0"/>
          <a:stretch/>
        </p:blipFill>
        <p:spPr>
          <a:xfrm>
            <a:off x="3034395" y="1251800"/>
            <a:ext cx="2586286" cy="259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/>
          <p:nvPr/>
        </p:nvSpPr>
        <p:spPr>
          <a:xfrm>
            <a:off x="507213" y="568750"/>
            <a:ext cx="6348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" sz="23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Advanced Use Cases &amp; Future Directions</a:t>
            </a:r>
            <a:endParaRPr b="0" i="0" sz="2300" u="none" cap="none" strike="noStrike"/>
          </a:p>
        </p:txBody>
      </p:sp>
      <p:pic>
        <p:nvPicPr>
          <p:cNvPr descr="preencoded.png" id="239" name="Google Shape;2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213" y="1433949"/>
            <a:ext cx="1881269" cy="1415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/>
          <p:nvPr/>
        </p:nvSpPr>
        <p:spPr>
          <a:xfrm>
            <a:off x="507213" y="3054322"/>
            <a:ext cx="1881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Multi-Modal Applications</a:t>
            </a:r>
            <a:endParaRPr b="0" i="0" sz="1200" u="none" cap="none" strike="noStrike"/>
          </a:p>
        </p:txBody>
      </p:sp>
      <p:sp>
        <p:nvSpPr>
          <p:cNvPr id="241" name="Google Shape;241;p26"/>
          <p:cNvSpPr/>
          <p:nvPr/>
        </p:nvSpPr>
        <p:spPr>
          <a:xfrm>
            <a:off x="507213" y="3690300"/>
            <a:ext cx="1881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Expanding AI capabilities across different input and output formats</a:t>
            </a:r>
            <a:endParaRPr b="0" i="0" sz="1200" u="none" cap="none" strike="noStrike"/>
          </a:p>
        </p:txBody>
      </p:sp>
      <p:pic>
        <p:nvPicPr>
          <p:cNvPr descr="preencoded.png" id="242" name="Google Shape;2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908" y="1433949"/>
            <a:ext cx="1881341" cy="14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2589908" y="3054412"/>
            <a:ext cx="1767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Enhanced Memory</a:t>
            </a:r>
            <a:endParaRPr b="0" i="0" sz="1200" u="none" cap="none" strike="noStrike"/>
          </a:p>
        </p:txBody>
      </p:sp>
      <p:sp>
        <p:nvSpPr>
          <p:cNvPr id="244" name="Google Shape;244;p26"/>
          <p:cNvSpPr/>
          <p:nvPr/>
        </p:nvSpPr>
        <p:spPr>
          <a:xfrm>
            <a:off x="2589908" y="3421436"/>
            <a:ext cx="1881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Advanced techniques for AI systems to retain and contextualize information</a:t>
            </a:r>
            <a:endParaRPr b="0" i="0" sz="1200" u="none" cap="none" strike="noStrike"/>
          </a:p>
        </p:txBody>
      </p:sp>
      <p:pic>
        <p:nvPicPr>
          <p:cNvPr descr="preencoded.png" id="245" name="Google Shape;24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2677" y="1433949"/>
            <a:ext cx="1881341" cy="14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/>
          <p:nvPr/>
        </p:nvSpPr>
        <p:spPr>
          <a:xfrm>
            <a:off x="4672677" y="3054412"/>
            <a:ext cx="1767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Integration</a:t>
            </a:r>
            <a:endParaRPr b="0" i="0" sz="1200" u="none" cap="none" strike="noStrike"/>
          </a:p>
        </p:txBody>
      </p:sp>
      <p:sp>
        <p:nvSpPr>
          <p:cNvPr id="247" name="Google Shape;247;p26"/>
          <p:cNvSpPr/>
          <p:nvPr/>
        </p:nvSpPr>
        <p:spPr>
          <a:xfrm>
            <a:off x="4672677" y="3421436"/>
            <a:ext cx="1881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Seamless connections between different AI tools and platforms</a:t>
            </a:r>
            <a:endParaRPr b="0" i="0" sz="1200" u="none" cap="none" strike="noStrike"/>
          </a:p>
        </p:txBody>
      </p:sp>
      <p:pic>
        <p:nvPicPr>
          <p:cNvPr descr="preencoded.png" id="248" name="Google Shape;24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5446" y="1433949"/>
            <a:ext cx="1881341" cy="14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/>
          <p:nvPr/>
        </p:nvSpPr>
        <p:spPr>
          <a:xfrm>
            <a:off x="6755446" y="3054412"/>
            <a:ext cx="1767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Community</a:t>
            </a:r>
            <a:endParaRPr b="0" i="0" sz="1200" u="none" cap="none" strike="noStrike"/>
          </a:p>
        </p:txBody>
      </p:sp>
      <p:sp>
        <p:nvSpPr>
          <p:cNvPr id="250" name="Google Shape;250;p26"/>
          <p:cNvSpPr/>
          <p:nvPr/>
        </p:nvSpPr>
        <p:spPr>
          <a:xfrm>
            <a:off x="6755446" y="3421436"/>
            <a:ext cx="1881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Global network of innovators driving AI technology forward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5" name="Google Shape;25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" y="0"/>
            <a:ext cx="36164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/>
          <p:nvPr/>
        </p:nvSpPr>
        <p:spPr>
          <a:xfrm>
            <a:off x="4116330" y="1585615"/>
            <a:ext cx="3975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" sz="23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Conclusion &amp; Thank You</a:t>
            </a:r>
            <a:endParaRPr b="0" i="0" sz="2300" u="none" cap="none" strike="noStrike"/>
          </a:p>
        </p:txBody>
      </p:sp>
      <p:sp>
        <p:nvSpPr>
          <p:cNvPr id="257" name="Google Shape;257;p27"/>
          <p:cNvSpPr/>
          <p:nvPr/>
        </p:nvSpPr>
        <p:spPr>
          <a:xfrm>
            <a:off x="4116330" y="2234134"/>
            <a:ext cx="50277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Recap: LLMs, LangChain, LangGraph, web search, and RAG.</a:t>
            </a:r>
            <a:endParaRPr b="0" i="0" sz="1200" u="none" cap="none" strike="noStrike"/>
          </a:p>
        </p:txBody>
      </p:sp>
      <p:sp>
        <p:nvSpPr>
          <p:cNvPr id="258" name="Google Shape;258;p27"/>
          <p:cNvSpPr/>
          <p:nvPr/>
        </p:nvSpPr>
        <p:spPr>
          <a:xfrm>
            <a:off x="4116330" y="2603153"/>
            <a:ext cx="50277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259" name="Google Shape;259;p27"/>
          <p:cNvSpPr/>
          <p:nvPr/>
        </p:nvSpPr>
        <p:spPr>
          <a:xfrm>
            <a:off x="4116330" y="2972172"/>
            <a:ext cx="50277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Contact me for questions.</a:t>
            </a:r>
            <a:endParaRPr b="0" i="0" sz="1200" u="none" cap="none" strike="noStrike"/>
          </a:p>
        </p:txBody>
      </p:sp>
      <p:sp>
        <p:nvSpPr>
          <p:cNvPr id="260" name="Google Shape;260;p27"/>
          <p:cNvSpPr/>
          <p:nvPr/>
        </p:nvSpPr>
        <p:spPr>
          <a:xfrm>
            <a:off x="4116330" y="3341192"/>
            <a:ext cx="50277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6926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>
            <a:off x="506259" y="2048108"/>
            <a:ext cx="57015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" sz="22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Workshop Agenda</a:t>
            </a:r>
            <a:endParaRPr b="0" i="0" sz="2200" u="none" cap="none" strike="noStrike"/>
          </a:p>
        </p:txBody>
      </p:sp>
      <p:sp>
        <p:nvSpPr>
          <p:cNvPr id="73" name="Google Shape;73;p16"/>
          <p:cNvSpPr/>
          <p:nvPr/>
        </p:nvSpPr>
        <p:spPr>
          <a:xfrm>
            <a:off x="506254" y="3038028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4" name="Google Shape;74;p16"/>
          <p:cNvSpPr/>
          <p:nvPr/>
        </p:nvSpPr>
        <p:spPr>
          <a:xfrm>
            <a:off x="611800" y="3080655"/>
            <a:ext cx="699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1200" u="none" cap="none" strike="noStrike"/>
          </a:p>
        </p:txBody>
      </p:sp>
      <p:sp>
        <p:nvSpPr>
          <p:cNvPr id="75" name="Google Shape;75;p16"/>
          <p:cNvSpPr/>
          <p:nvPr/>
        </p:nvSpPr>
        <p:spPr>
          <a:xfrm>
            <a:off x="912037" y="3038028"/>
            <a:ext cx="23892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Introduction to Language Models</a:t>
            </a:r>
            <a:endParaRPr b="0" i="0" sz="1200" u="none" cap="none" strike="noStrike"/>
          </a:p>
        </p:txBody>
      </p:sp>
      <p:sp>
        <p:nvSpPr>
          <p:cNvPr id="76" name="Google Shape;76;p16"/>
          <p:cNvSpPr/>
          <p:nvPr/>
        </p:nvSpPr>
        <p:spPr>
          <a:xfrm>
            <a:off x="912037" y="3323347"/>
            <a:ext cx="3311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Understand their impact.</a:t>
            </a:r>
            <a:endParaRPr b="0" i="0" sz="1200" u="none" cap="none" strike="noStrike"/>
          </a:p>
        </p:txBody>
      </p:sp>
      <p:sp>
        <p:nvSpPr>
          <p:cNvPr id="77" name="Google Shape;77;p16"/>
          <p:cNvSpPr/>
          <p:nvPr/>
        </p:nvSpPr>
        <p:spPr>
          <a:xfrm>
            <a:off x="4347979" y="3038028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8" name="Google Shape;78;p16"/>
          <p:cNvSpPr/>
          <p:nvPr/>
        </p:nvSpPr>
        <p:spPr>
          <a:xfrm>
            <a:off x="4433212" y="3080655"/>
            <a:ext cx="110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1200" u="none" cap="none" strike="noStrike"/>
          </a:p>
        </p:txBody>
      </p:sp>
      <p:sp>
        <p:nvSpPr>
          <p:cNvPr id="79" name="Google Shape;79;p16"/>
          <p:cNvSpPr/>
          <p:nvPr/>
        </p:nvSpPr>
        <p:spPr>
          <a:xfrm>
            <a:off x="4753761" y="3038028"/>
            <a:ext cx="27954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Overview of LangChain and LangGraph</a:t>
            </a:r>
            <a:endParaRPr b="0" i="0" sz="1200" u="none" cap="none" strike="noStrike"/>
          </a:p>
        </p:txBody>
      </p:sp>
      <p:sp>
        <p:nvSpPr>
          <p:cNvPr id="80" name="Google Shape;80;p16"/>
          <p:cNvSpPr/>
          <p:nvPr/>
        </p:nvSpPr>
        <p:spPr>
          <a:xfrm>
            <a:off x="4753761" y="3323347"/>
            <a:ext cx="3311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Explore key features.</a:t>
            </a:r>
            <a:endParaRPr b="0" i="0" sz="1200" u="none" cap="none" strike="noStrike"/>
          </a:p>
        </p:txBody>
      </p:sp>
      <p:sp>
        <p:nvSpPr>
          <p:cNvPr id="81" name="Google Shape;81;p16"/>
          <p:cNvSpPr/>
          <p:nvPr/>
        </p:nvSpPr>
        <p:spPr>
          <a:xfrm>
            <a:off x="506254" y="3796992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" name="Google Shape;82;p16"/>
          <p:cNvSpPr/>
          <p:nvPr/>
        </p:nvSpPr>
        <p:spPr>
          <a:xfrm>
            <a:off x="593477" y="3839619"/>
            <a:ext cx="106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1200" u="none" cap="none" strike="noStrike"/>
          </a:p>
        </p:txBody>
      </p:sp>
      <p:sp>
        <p:nvSpPr>
          <p:cNvPr id="83" name="Google Shape;83;p16"/>
          <p:cNvSpPr/>
          <p:nvPr/>
        </p:nvSpPr>
        <p:spPr>
          <a:xfrm>
            <a:off x="912037" y="3796992"/>
            <a:ext cx="25092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Hands-On: Web Search Integration</a:t>
            </a:r>
            <a:endParaRPr b="0" i="0" sz="1200" u="none" cap="none" strike="noStrike"/>
          </a:p>
        </p:txBody>
      </p:sp>
      <p:sp>
        <p:nvSpPr>
          <p:cNvPr id="84" name="Google Shape;84;p16"/>
          <p:cNvSpPr/>
          <p:nvPr/>
        </p:nvSpPr>
        <p:spPr>
          <a:xfrm>
            <a:off x="912037" y="4082311"/>
            <a:ext cx="3311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Practical application.</a:t>
            </a:r>
            <a:endParaRPr b="0" i="0" sz="1200" u="none" cap="none" strike="noStrike"/>
          </a:p>
        </p:txBody>
      </p:sp>
      <p:sp>
        <p:nvSpPr>
          <p:cNvPr id="85" name="Google Shape;85;p16"/>
          <p:cNvSpPr/>
          <p:nvPr/>
        </p:nvSpPr>
        <p:spPr>
          <a:xfrm>
            <a:off x="4347979" y="3796992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6"/>
          <p:cNvSpPr/>
          <p:nvPr/>
        </p:nvSpPr>
        <p:spPr>
          <a:xfrm>
            <a:off x="4428820" y="3839619"/>
            <a:ext cx="119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1200" u="none" cap="none" strike="noStrike"/>
          </a:p>
        </p:txBody>
      </p:sp>
      <p:sp>
        <p:nvSpPr>
          <p:cNvPr id="87" name="Google Shape;87;p16"/>
          <p:cNvSpPr/>
          <p:nvPr/>
        </p:nvSpPr>
        <p:spPr>
          <a:xfrm>
            <a:off x="4753761" y="3796992"/>
            <a:ext cx="28584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Retrieval-Augmented Generation (RAG)</a:t>
            </a:r>
            <a:endParaRPr b="0" i="0" sz="1200" u="none" cap="none" strike="noStrike"/>
          </a:p>
        </p:txBody>
      </p:sp>
      <p:sp>
        <p:nvSpPr>
          <p:cNvPr id="88" name="Google Shape;88;p16"/>
          <p:cNvSpPr/>
          <p:nvPr/>
        </p:nvSpPr>
        <p:spPr>
          <a:xfrm>
            <a:off x="4753761" y="4082311"/>
            <a:ext cx="3311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Advanced techniques.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506254" y="3038028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4347979" y="3038028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506254" y="3796992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4347979" y="3796992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00" y="652525"/>
            <a:ext cx="2706880" cy="15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16300" y="2417414"/>
            <a:ext cx="2301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What are Language Models?</a:t>
            </a:r>
            <a:endParaRPr b="0" i="0" u="none" cap="none" strike="noStrike"/>
          </a:p>
        </p:txBody>
      </p:sp>
      <p:sp>
        <p:nvSpPr>
          <p:cNvPr id="99" name="Google Shape;99;p17"/>
          <p:cNvSpPr/>
          <p:nvPr/>
        </p:nvSpPr>
        <p:spPr>
          <a:xfrm>
            <a:off x="216300" y="2719682"/>
            <a:ext cx="27072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Statistical and neural models that understand human language through complex algorithmic connections</a:t>
            </a:r>
            <a:endParaRPr b="0" i="0" u="none" cap="none" strike="noStrike"/>
          </a:p>
        </p:txBody>
      </p:sp>
      <p:pic>
        <p:nvPicPr>
          <p:cNvPr descr="preencoded.png" id="100" name="Google Shape;1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4882" y="652525"/>
            <a:ext cx="2706959" cy="15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3134882" y="2417414"/>
            <a:ext cx="18573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Why They Matter</a:t>
            </a:r>
            <a:endParaRPr b="0" i="0" u="none" cap="none" strike="noStrike"/>
          </a:p>
        </p:txBody>
      </p:sp>
      <p:sp>
        <p:nvSpPr>
          <p:cNvPr id="102" name="Google Shape;102;p17"/>
          <p:cNvSpPr/>
          <p:nvPr/>
        </p:nvSpPr>
        <p:spPr>
          <a:xfrm>
            <a:off x="3134882" y="2719682"/>
            <a:ext cx="27072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Revolutionizing content creation, chatbots, and Q&amp;A systems with intelligent communication</a:t>
            </a:r>
            <a:endParaRPr b="0" i="0" u="none" cap="none" strike="noStrike"/>
          </a:p>
        </p:txBody>
      </p:sp>
      <p:pic>
        <p:nvPicPr>
          <p:cNvPr descr="preencoded.png" id="103" name="Google Shape;10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3542" y="652525"/>
            <a:ext cx="2706880" cy="15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6053542" y="2417414"/>
            <a:ext cx="18573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Impact on Industries</a:t>
            </a:r>
            <a:endParaRPr b="0" i="0" u="none" cap="none" strike="noStrike"/>
          </a:p>
        </p:txBody>
      </p:sp>
      <p:sp>
        <p:nvSpPr>
          <p:cNvPr id="105" name="Google Shape;105;p17"/>
          <p:cNvSpPr/>
          <p:nvPr/>
        </p:nvSpPr>
        <p:spPr>
          <a:xfrm>
            <a:off x="6053542" y="2719682"/>
            <a:ext cx="27072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Transforming research, business, and creative fields through advanced language understanding</a:t>
            </a:r>
            <a:endParaRPr b="0" i="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506254" y="3038028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4347979" y="3038028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06254" y="3796992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4347979" y="3796992"/>
            <a:ext cx="281100" cy="286200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4241550" y="3455000"/>
            <a:ext cx="18090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Fig: LLM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473943" y="1280219"/>
            <a:ext cx="3563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800"/>
              <a:buFont typeface="Barlow"/>
              <a:buNone/>
            </a:pPr>
            <a:r>
              <a:rPr b="1" i="0" lang="en" sz="28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What is LangChain?</a:t>
            </a:r>
            <a:endParaRPr b="0" i="0" sz="2800" u="none" cap="none" strike="noStrike"/>
          </a:p>
        </p:txBody>
      </p:sp>
      <p:sp>
        <p:nvSpPr>
          <p:cNvPr id="123" name="Google Shape;123;p19"/>
          <p:cNvSpPr/>
          <p:nvPr/>
        </p:nvSpPr>
        <p:spPr>
          <a:xfrm>
            <a:off x="261025" y="1886175"/>
            <a:ext cx="2591100" cy="1978500"/>
          </a:xfrm>
          <a:prstGeom prst="roundRect">
            <a:avLst>
              <a:gd fmla="val 12091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406152" y="1928748"/>
            <a:ext cx="1781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Barlow"/>
              <a:buNone/>
            </a:pPr>
            <a:r>
              <a:rPr b="1" i="0" lang="en" sz="14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Definition</a:t>
            </a:r>
            <a:endParaRPr b="0" i="0" sz="1400" u="none" cap="none" strike="noStrike"/>
          </a:p>
        </p:txBody>
      </p:sp>
      <p:sp>
        <p:nvSpPr>
          <p:cNvPr id="125" name="Google Shape;125;p19"/>
          <p:cNvSpPr/>
          <p:nvPr/>
        </p:nvSpPr>
        <p:spPr>
          <a:xfrm>
            <a:off x="441625" y="2286700"/>
            <a:ext cx="2454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Montserrat"/>
              <a:buNone/>
            </a:pPr>
            <a:r>
              <a:rPr lang="en" sz="11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An open-source framework that simplifies the development of applications powered by large language models (LLMs) by providing a standard interface fo</a:t>
            </a:r>
            <a:r>
              <a:rPr lang="en" sz="11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 </a:t>
            </a:r>
            <a:r>
              <a:rPr lang="en" sz="11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model integration and interaction.</a:t>
            </a:r>
            <a:endParaRPr b="0" i="0" sz="1100" u="none" cap="none" strike="noStrike"/>
          </a:p>
        </p:txBody>
      </p:sp>
      <p:sp>
        <p:nvSpPr>
          <p:cNvPr id="126" name="Google Shape;126;p19"/>
          <p:cNvSpPr/>
          <p:nvPr/>
        </p:nvSpPr>
        <p:spPr>
          <a:xfrm>
            <a:off x="2925225" y="1928757"/>
            <a:ext cx="2316000" cy="1597200"/>
          </a:xfrm>
          <a:prstGeom prst="roundRect">
            <a:avLst>
              <a:gd fmla="val 12091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060576" y="2064098"/>
            <a:ext cx="1781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Barlow"/>
              <a:buNone/>
            </a:pPr>
            <a:r>
              <a:rPr b="1" i="0" lang="en" sz="14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Key Features</a:t>
            </a:r>
            <a:endParaRPr b="0" i="0" sz="1400" u="none" cap="none" strike="noStrike"/>
          </a:p>
        </p:txBody>
      </p:sp>
      <p:sp>
        <p:nvSpPr>
          <p:cNvPr id="128" name="Google Shape;128;p19"/>
          <p:cNvSpPr/>
          <p:nvPr/>
        </p:nvSpPr>
        <p:spPr>
          <a:xfrm>
            <a:off x="3060575" y="2367925"/>
            <a:ext cx="21807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Workflow Structuring:</a:t>
            </a:r>
            <a:r>
              <a:rPr lang="en" sz="1100">
                <a:solidFill>
                  <a:schemeClr val="dk1"/>
                </a:solidFill>
              </a:rPr>
              <a:t> Organizes complex tasks into directed graphs, where nodes represent individ</a:t>
            </a:r>
            <a:endParaRPr sz="1100">
              <a:solidFill>
                <a:srgbClr val="272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261018" y="3987236"/>
            <a:ext cx="4767300" cy="791400"/>
          </a:xfrm>
          <a:prstGeom prst="roundRect">
            <a:avLst>
              <a:gd fmla="val 15403" name="adj"/>
            </a:avLst>
          </a:prstGeom>
          <a:solidFill>
            <a:srgbClr val="EEEFF5"/>
          </a:solidFill>
          <a:ln>
            <a:noFill/>
          </a:ln>
          <a:effectLst>
            <a:outerShdw blurRad="53340" rotWithShape="0" algn="bl" dir="13500000" dist="26670">
              <a:srgbClr val="FFFFFF">
                <a:alpha val="69800"/>
              </a:srgbClr>
            </a:outerShdw>
          </a:effectLst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361002" y="4072895"/>
            <a:ext cx="1781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Barlow"/>
              <a:buNone/>
            </a:pPr>
            <a:r>
              <a:rPr b="1" i="0" lang="en" sz="14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Use Cases</a:t>
            </a:r>
            <a:endParaRPr b="0" i="0" sz="1400" u="none" cap="none" strike="noStrike"/>
          </a:p>
        </p:txBody>
      </p:sp>
      <p:sp>
        <p:nvSpPr>
          <p:cNvPr id="131" name="Google Shape;131;p19"/>
          <p:cNvSpPr/>
          <p:nvPr/>
        </p:nvSpPr>
        <p:spPr>
          <a:xfrm>
            <a:off x="261128" y="4369653"/>
            <a:ext cx="4496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Chatbots, data extraction, summarization.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4311788" y="1017775"/>
            <a:ext cx="29283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" sz="23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What is LangGraph?</a:t>
            </a:r>
            <a:endParaRPr b="0" i="0" sz="2300" u="none" cap="none" strike="noStrike"/>
          </a:p>
        </p:txBody>
      </p:sp>
      <p:pic>
        <p:nvPicPr>
          <p:cNvPr descr="preencoded.png"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1875" y="1746427"/>
            <a:ext cx="360626" cy="339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3925218" y="2210645"/>
            <a:ext cx="1548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1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Definition</a:t>
            </a:r>
            <a:endParaRPr b="0" i="0" sz="1100" u="none" cap="none" strike="noStrike"/>
          </a:p>
        </p:txBody>
      </p:sp>
      <p:sp>
        <p:nvSpPr>
          <p:cNvPr id="140" name="Google Shape;140;p20"/>
          <p:cNvSpPr/>
          <p:nvPr/>
        </p:nvSpPr>
        <p:spPr>
          <a:xfrm>
            <a:off x="3717500" y="2488575"/>
            <a:ext cx="17565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lang="en" sz="110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An open-source library designed to construct stateful, multi-agent workflows using LLMs, structuring applications as directed graphs for enhanced control and persistence.</a:t>
            </a:r>
            <a:endParaRPr b="0" i="0" sz="1100" u="none" cap="none" strike="noStrike"/>
          </a:p>
        </p:txBody>
      </p:sp>
      <p:pic>
        <p:nvPicPr>
          <p:cNvPr descr="preencoded.png" id="141" name="Google Shape;1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5614" y="1757877"/>
            <a:ext cx="360626" cy="339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5595614" y="2233545"/>
            <a:ext cx="1548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1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Benefits</a:t>
            </a:r>
            <a:endParaRPr b="0" i="0" sz="1100" u="none" cap="none" strike="noStrike"/>
          </a:p>
        </p:txBody>
      </p:sp>
      <p:sp>
        <p:nvSpPr>
          <p:cNvPr id="143" name="Google Shape;143;p20"/>
          <p:cNvSpPr/>
          <p:nvPr/>
        </p:nvSpPr>
        <p:spPr>
          <a:xfrm>
            <a:off x="5595614" y="2538531"/>
            <a:ext cx="15489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Visual debugging of workflows.</a:t>
            </a:r>
            <a:endParaRPr b="0" i="0" sz="1100" u="none" cap="none" strike="noStrike"/>
          </a:p>
        </p:txBody>
      </p:sp>
      <p:pic>
        <p:nvPicPr>
          <p:cNvPr descr="preencoded.png" id="144" name="Google Shape;14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4513" y="1789402"/>
            <a:ext cx="360626" cy="339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7144513" y="2265070"/>
            <a:ext cx="1548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1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Comparison</a:t>
            </a:r>
            <a:endParaRPr b="0" i="0" sz="1100" u="none" cap="none" strike="noStrike"/>
          </a:p>
        </p:txBody>
      </p:sp>
      <p:sp>
        <p:nvSpPr>
          <p:cNvPr id="146" name="Google Shape;146;p20"/>
          <p:cNvSpPr/>
          <p:nvPr/>
        </p:nvSpPr>
        <p:spPr>
          <a:xfrm>
            <a:off x="7144513" y="2570056"/>
            <a:ext cx="1548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Complements LangChain with visualization.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5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701136" y="1850659"/>
            <a:ext cx="3021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3800"/>
              <a:buFont typeface="Barlow"/>
              <a:buNone/>
            </a:pPr>
            <a:r>
              <a:rPr b="1" i="0" lang="en" sz="19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Why Use These Tools?</a:t>
            </a:r>
            <a:endParaRPr b="0" i="0" sz="1900" u="none" cap="none" strike="noStrike"/>
          </a:p>
        </p:txBody>
      </p:sp>
      <p:sp>
        <p:nvSpPr>
          <p:cNvPr id="153" name="Google Shape;153;p21"/>
          <p:cNvSpPr/>
          <p:nvPr/>
        </p:nvSpPr>
        <p:spPr>
          <a:xfrm>
            <a:off x="4564856" y="2452152"/>
            <a:ext cx="14400" cy="2691300"/>
          </a:xfrm>
          <a:prstGeom prst="roundRect">
            <a:avLst>
              <a:gd fmla="val 723256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4055306" y="2719680"/>
            <a:ext cx="401700" cy="15300"/>
          </a:xfrm>
          <a:prstGeom prst="roundRect">
            <a:avLst>
              <a:gd fmla="val 723256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4442854" y="2589722"/>
            <a:ext cx="258300" cy="275400"/>
          </a:xfrm>
          <a:prstGeom prst="roundRect">
            <a:avLst>
              <a:gd fmla="val 40007" name="adj"/>
            </a:avLst>
          </a:prstGeom>
          <a:solidFill>
            <a:srgbClr val="EEEFF5"/>
          </a:solidFill>
          <a:ln>
            <a:noFill/>
          </a:ln>
          <a:effectLst>
            <a:outerShdw blurRad="45720" rotWithShape="0" algn="bl" dir="13500000" dist="2286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4539891" y="2630716"/>
            <a:ext cx="642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u="none" cap="none" strike="noStrike"/>
          </a:p>
        </p:txBody>
      </p:sp>
      <p:sp>
        <p:nvSpPr>
          <p:cNvPr id="157" name="Google Shape;157;p21"/>
          <p:cNvSpPr/>
          <p:nvPr/>
        </p:nvSpPr>
        <p:spPr>
          <a:xfrm>
            <a:off x="1985027" y="2574425"/>
            <a:ext cx="19557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Rapid Prototyping</a:t>
            </a:r>
            <a:endParaRPr b="0" i="0" u="none" cap="none" strike="noStrike"/>
          </a:p>
        </p:txBody>
      </p:sp>
      <p:sp>
        <p:nvSpPr>
          <p:cNvPr id="158" name="Google Shape;158;p21"/>
          <p:cNvSpPr/>
          <p:nvPr/>
        </p:nvSpPr>
        <p:spPr>
          <a:xfrm>
            <a:off x="401836" y="2848925"/>
            <a:ext cx="3538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Montserrat"/>
              <a:buNone/>
            </a:pPr>
            <a:r>
              <a:rPr b="0" i="0" lang="en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Quickly build and iterate on LLM applications.</a:t>
            </a:r>
            <a:endParaRPr b="0" i="0" u="none" cap="none" strike="noStrike"/>
          </a:p>
        </p:txBody>
      </p:sp>
      <p:sp>
        <p:nvSpPr>
          <p:cNvPr id="159" name="Google Shape;159;p21"/>
          <p:cNvSpPr/>
          <p:nvPr/>
        </p:nvSpPr>
        <p:spPr>
          <a:xfrm>
            <a:off x="4686858" y="3331251"/>
            <a:ext cx="401700" cy="15300"/>
          </a:xfrm>
          <a:prstGeom prst="roundRect">
            <a:avLst>
              <a:gd fmla="val 723256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4442854" y="3201293"/>
            <a:ext cx="258300" cy="275400"/>
          </a:xfrm>
          <a:prstGeom prst="roundRect">
            <a:avLst>
              <a:gd fmla="val 40007" name="adj"/>
            </a:avLst>
          </a:prstGeom>
          <a:solidFill>
            <a:srgbClr val="EEEFF5"/>
          </a:solidFill>
          <a:ln>
            <a:noFill/>
          </a:ln>
          <a:effectLst>
            <a:outerShdw blurRad="45720" rotWithShape="0" algn="bl" dir="13500000" dist="2286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4521213" y="3242287"/>
            <a:ext cx="101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u="none" cap="none" strike="noStrike"/>
          </a:p>
        </p:txBody>
      </p:sp>
      <p:sp>
        <p:nvSpPr>
          <p:cNvPr id="162" name="Google Shape;162;p21"/>
          <p:cNvSpPr/>
          <p:nvPr/>
        </p:nvSpPr>
        <p:spPr>
          <a:xfrm>
            <a:off x="5203474" y="3186000"/>
            <a:ext cx="21927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Flexibility</a:t>
            </a:r>
            <a:endParaRPr b="0" i="0" u="none" cap="none" strike="noStrike"/>
          </a:p>
        </p:txBody>
      </p:sp>
      <p:sp>
        <p:nvSpPr>
          <p:cNvPr id="163" name="Google Shape;163;p21"/>
          <p:cNvSpPr/>
          <p:nvPr/>
        </p:nvSpPr>
        <p:spPr>
          <a:xfrm>
            <a:off x="5203477" y="3460496"/>
            <a:ext cx="3538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Montserrat"/>
              <a:buNone/>
            </a:pPr>
            <a:r>
              <a:rPr b="0" i="0" lang="en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Combine multiple tools seamlessly.</a:t>
            </a:r>
            <a:endParaRPr b="0" i="0" u="none" cap="none" strike="noStrike"/>
          </a:p>
        </p:txBody>
      </p:sp>
      <p:sp>
        <p:nvSpPr>
          <p:cNvPr id="164" name="Google Shape;164;p21"/>
          <p:cNvSpPr/>
          <p:nvPr/>
        </p:nvSpPr>
        <p:spPr>
          <a:xfrm>
            <a:off x="4055306" y="3881689"/>
            <a:ext cx="401700" cy="15300"/>
          </a:xfrm>
          <a:prstGeom prst="roundRect">
            <a:avLst>
              <a:gd fmla="val 723256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4442854" y="3751731"/>
            <a:ext cx="258300" cy="275400"/>
          </a:xfrm>
          <a:prstGeom prst="roundRect">
            <a:avLst>
              <a:gd fmla="val 40007" name="adj"/>
            </a:avLst>
          </a:prstGeom>
          <a:solidFill>
            <a:srgbClr val="EEEFF5"/>
          </a:solidFill>
          <a:ln>
            <a:noFill/>
          </a:ln>
          <a:effectLst>
            <a:outerShdw blurRad="45720" rotWithShape="0" algn="bl" dir="13500000" dist="2286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4523073" y="3792725"/>
            <a:ext cx="978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u="none" cap="none" strike="noStrike"/>
          </a:p>
        </p:txBody>
      </p:sp>
      <p:sp>
        <p:nvSpPr>
          <p:cNvPr id="167" name="Google Shape;167;p21"/>
          <p:cNvSpPr/>
          <p:nvPr/>
        </p:nvSpPr>
        <p:spPr>
          <a:xfrm>
            <a:off x="1811728" y="3736425"/>
            <a:ext cx="2128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Enhanced Capabilities</a:t>
            </a:r>
            <a:endParaRPr b="0" i="0" u="none" cap="none" strike="noStrike"/>
          </a:p>
        </p:txBody>
      </p:sp>
      <p:sp>
        <p:nvSpPr>
          <p:cNvPr id="168" name="Google Shape;168;p21"/>
          <p:cNvSpPr/>
          <p:nvPr/>
        </p:nvSpPr>
        <p:spPr>
          <a:xfrm>
            <a:off x="401836" y="4010934"/>
            <a:ext cx="3538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Montserrat"/>
              <a:buNone/>
            </a:pPr>
            <a:r>
              <a:rPr b="0" i="0" lang="en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Leverage chaining and memory management.</a:t>
            </a:r>
            <a:endParaRPr b="0" i="0" u="none" cap="none" strike="noStrike"/>
          </a:p>
        </p:txBody>
      </p:sp>
      <p:sp>
        <p:nvSpPr>
          <p:cNvPr id="169" name="Google Shape;169;p21"/>
          <p:cNvSpPr/>
          <p:nvPr/>
        </p:nvSpPr>
        <p:spPr>
          <a:xfrm>
            <a:off x="4686858" y="4432207"/>
            <a:ext cx="401700" cy="15300"/>
          </a:xfrm>
          <a:prstGeom prst="roundRect">
            <a:avLst>
              <a:gd fmla="val 723256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4442854" y="4302248"/>
            <a:ext cx="258300" cy="275400"/>
          </a:xfrm>
          <a:prstGeom prst="roundRect">
            <a:avLst>
              <a:gd fmla="val 40007" name="adj"/>
            </a:avLst>
          </a:prstGeom>
          <a:solidFill>
            <a:srgbClr val="EEEFF5"/>
          </a:solidFill>
          <a:ln>
            <a:noFill/>
          </a:ln>
          <a:effectLst>
            <a:outerShdw blurRad="45720" rotWithShape="0" algn="bl" dir="13500000" dist="22860">
              <a:srgbClr val="FFFFFF">
                <a:alpha val="6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4517119" y="4343242"/>
            <a:ext cx="1098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u="none" cap="none" strike="noStrike"/>
          </a:p>
        </p:txBody>
      </p:sp>
      <p:sp>
        <p:nvSpPr>
          <p:cNvPr id="172" name="Google Shape;172;p21"/>
          <p:cNvSpPr/>
          <p:nvPr/>
        </p:nvSpPr>
        <p:spPr>
          <a:xfrm>
            <a:off x="5203474" y="4286950"/>
            <a:ext cx="23820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Barlow"/>
              <a:buNone/>
            </a:pPr>
            <a:r>
              <a:rPr b="1" i="0" lang="en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Community &amp; Ecosystem</a:t>
            </a:r>
            <a:endParaRPr b="0" i="0" u="none" cap="none" strike="noStrike"/>
          </a:p>
        </p:txBody>
      </p:sp>
      <p:sp>
        <p:nvSpPr>
          <p:cNvPr id="173" name="Google Shape;173;p21"/>
          <p:cNvSpPr/>
          <p:nvPr/>
        </p:nvSpPr>
        <p:spPr>
          <a:xfrm>
            <a:off x="5203477" y="4561451"/>
            <a:ext cx="3538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Active development and support.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473943" y="399827"/>
            <a:ext cx="47673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800"/>
              <a:buFont typeface="Barlow"/>
              <a:buNone/>
            </a:pPr>
            <a:r>
              <a:rPr b="1" i="0" lang="en" sz="28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LangChain Architecture &amp; Components</a:t>
            </a:r>
            <a:endParaRPr b="0" i="0" sz="2800" u="none" cap="none" strike="noStrike"/>
          </a:p>
        </p:txBody>
      </p:sp>
      <p:pic>
        <p:nvPicPr>
          <p:cNvPr descr="preencoded.png"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943" y="1493788"/>
            <a:ext cx="677019" cy="8124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/>
        </p:nvSpPr>
        <p:spPr>
          <a:xfrm>
            <a:off x="1354038" y="1629147"/>
            <a:ext cx="1781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Barlow"/>
              <a:buNone/>
            </a:pPr>
            <a:r>
              <a:rPr b="1" i="0" lang="en" sz="14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LLM Wrappers</a:t>
            </a:r>
            <a:endParaRPr b="0" i="0" sz="1400" u="none" cap="none" strike="noStrike"/>
          </a:p>
        </p:txBody>
      </p:sp>
      <p:sp>
        <p:nvSpPr>
          <p:cNvPr id="183" name="Google Shape;183;p22"/>
          <p:cNvSpPr/>
          <p:nvPr/>
        </p:nvSpPr>
        <p:spPr>
          <a:xfrm>
            <a:off x="1354038" y="1932980"/>
            <a:ext cx="38871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Interface with language models.</a:t>
            </a:r>
            <a:endParaRPr b="0" i="0" sz="1100" u="none" cap="none" strike="noStrike"/>
          </a:p>
        </p:txBody>
      </p:sp>
      <p:pic>
        <p:nvPicPr>
          <p:cNvPr descr="preencoded.png" id="184" name="Google Shape;18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943" y="2306241"/>
            <a:ext cx="677019" cy="81245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/>
          <p:nvPr/>
        </p:nvSpPr>
        <p:spPr>
          <a:xfrm>
            <a:off x="1354038" y="2441600"/>
            <a:ext cx="1781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Barlow"/>
              <a:buNone/>
            </a:pPr>
            <a:r>
              <a:rPr b="1" i="0" lang="en" sz="14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Chains</a:t>
            </a:r>
            <a:endParaRPr b="0" i="0" sz="1400" u="none" cap="none" strike="noStrike"/>
          </a:p>
        </p:txBody>
      </p:sp>
      <p:sp>
        <p:nvSpPr>
          <p:cNvPr id="186" name="Google Shape;186;p22"/>
          <p:cNvSpPr/>
          <p:nvPr/>
        </p:nvSpPr>
        <p:spPr>
          <a:xfrm>
            <a:off x="1354038" y="2745433"/>
            <a:ext cx="38871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Sequences of calls or actions.</a:t>
            </a:r>
            <a:endParaRPr b="0" i="0" sz="1100" u="none" cap="none" strike="noStrike"/>
          </a:p>
        </p:txBody>
      </p:sp>
      <p:pic>
        <p:nvPicPr>
          <p:cNvPr descr="preencoded.png" id="187" name="Google Shape;18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943" y="3118693"/>
            <a:ext cx="677019" cy="81245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1354038" y="3254053"/>
            <a:ext cx="1781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Barlow"/>
              <a:buNone/>
            </a:pPr>
            <a:r>
              <a:rPr b="1" i="0" lang="en" sz="14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Prompt Templates</a:t>
            </a:r>
            <a:endParaRPr b="0" i="0" sz="1400" u="none" cap="none" strike="noStrike"/>
          </a:p>
        </p:txBody>
      </p:sp>
      <p:sp>
        <p:nvSpPr>
          <p:cNvPr id="189" name="Google Shape;189;p22"/>
          <p:cNvSpPr/>
          <p:nvPr/>
        </p:nvSpPr>
        <p:spPr>
          <a:xfrm>
            <a:off x="1354038" y="3557885"/>
            <a:ext cx="38871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Standardize inputs.</a:t>
            </a:r>
            <a:endParaRPr b="0" i="0" sz="1100" u="none" cap="none" strike="noStrike"/>
          </a:p>
        </p:txBody>
      </p:sp>
      <p:pic>
        <p:nvPicPr>
          <p:cNvPr descr="preencoded.png" id="190" name="Google Shape;19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943" y="3931146"/>
            <a:ext cx="677019" cy="812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1354038" y="4066505"/>
            <a:ext cx="1781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Barlow"/>
              <a:buNone/>
            </a:pPr>
            <a:r>
              <a:rPr b="1" i="0" lang="en" sz="14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Memory Modules</a:t>
            </a:r>
            <a:endParaRPr b="0" i="0" sz="1400" u="none" cap="none" strike="noStrike"/>
          </a:p>
        </p:txBody>
      </p:sp>
      <p:sp>
        <p:nvSpPr>
          <p:cNvPr id="192" name="Google Shape;192;p22"/>
          <p:cNvSpPr/>
          <p:nvPr/>
        </p:nvSpPr>
        <p:spPr>
          <a:xfrm>
            <a:off x="1354038" y="4370338"/>
            <a:ext cx="38871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Maintain state.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F5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>
            <a:off x="624379" y="807448"/>
            <a:ext cx="6191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50"/>
              <a:buFont typeface="Barlow"/>
              <a:buNone/>
            </a:pPr>
            <a:r>
              <a:rPr b="1" i="0" lang="en" sz="2300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Hands-On Session 1 – Web Search Integration</a:t>
            </a:r>
            <a:endParaRPr b="0" i="0" sz="2300" u="none" cap="none" strike="noStrike"/>
          </a:p>
        </p:txBody>
      </p:sp>
      <p:pic>
        <p:nvPicPr>
          <p:cNvPr descr="preencoded.png" id="198" name="Google Shape;1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75" y="1315450"/>
            <a:ext cx="1825106" cy="132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/>
          <p:nvPr/>
        </p:nvSpPr>
        <p:spPr>
          <a:xfrm>
            <a:off x="624375" y="2834658"/>
            <a:ext cx="1714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API Setup</a:t>
            </a:r>
            <a:endParaRPr b="0" i="0" sz="1200" u="none" cap="none" strike="noStrike"/>
          </a:p>
        </p:txBody>
      </p:sp>
      <p:sp>
        <p:nvSpPr>
          <p:cNvPr id="200" name="Google Shape;200;p23"/>
          <p:cNvSpPr/>
          <p:nvPr/>
        </p:nvSpPr>
        <p:spPr>
          <a:xfrm>
            <a:off x="624375" y="3178769"/>
            <a:ext cx="18252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Obtain an API key for a web search service like SerpAPI, Bing, or Google Search API.</a:t>
            </a:r>
            <a:endParaRPr b="0" i="0" sz="1200" u="none" cap="none" strike="noStrike"/>
          </a:p>
        </p:txBody>
      </p:sp>
      <p:pic>
        <p:nvPicPr>
          <p:cNvPr descr="preencoded.png" id="201" name="Google Shape;20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4894" y="1315450"/>
            <a:ext cx="1825175" cy="132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>
            <a:off x="2644894" y="2834743"/>
            <a:ext cx="1714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Search Request</a:t>
            </a:r>
            <a:endParaRPr b="0" i="0" sz="1200" u="none" cap="none" strike="noStrike"/>
          </a:p>
        </p:txBody>
      </p:sp>
      <p:sp>
        <p:nvSpPr>
          <p:cNvPr id="203" name="Google Shape;203;p23"/>
          <p:cNvSpPr/>
          <p:nvPr/>
        </p:nvSpPr>
        <p:spPr>
          <a:xfrm>
            <a:off x="2644894" y="3178853"/>
            <a:ext cx="18252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Make a search request to the API, including your query and any necessary parameters.</a:t>
            </a:r>
            <a:endParaRPr b="0" i="0" sz="1200" u="none" cap="none" strike="noStrike"/>
          </a:p>
        </p:txBody>
      </p:sp>
      <p:pic>
        <p:nvPicPr>
          <p:cNvPr descr="preencoded.png" id="204" name="Google Shape;20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5484" y="1315450"/>
            <a:ext cx="1825175" cy="132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>
            <a:off x="4665484" y="2834743"/>
            <a:ext cx="1714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Result Parsing</a:t>
            </a:r>
            <a:endParaRPr b="0" i="0" sz="1200" u="none" cap="none" strike="noStrike"/>
          </a:p>
        </p:txBody>
      </p:sp>
      <p:sp>
        <p:nvSpPr>
          <p:cNvPr id="206" name="Google Shape;206;p23"/>
          <p:cNvSpPr/>
          <p:nvPr/>
        </p:nvSpPr>
        <p:spPr>
          <a:xfrm>
            <a:off x="4665484" y="3178853"/>
            <a:ext cx="18252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Parse the returned results into a format suitable for integration into your LangChain application.</a:t>
            </a:r>
            <a:endParaRPr b="0" i="0" sz="1200" u="none" cap="none" strike="noStrike"/>
          </a:p>
        </p:txBody>
      </p:sp>
      <p:pic>
        <p:nvPicPr>
          <p:cNvPr descr="preencoded.png" id="207" name="Google Shape;20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6075" y="1315450"/>
            <a:ext cx="1825175" cy="132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/>
          <p:nvPr/>
        </p:nvSpPr>
        <p:spPr>
          <a:xfrm>
            <a:off x="6686075" y="2834743"/>
            <a:ext cx="1714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Barlow"/>
              <a:buNone/>
            </a:pPr>
            <a:r>
              <a:rPr b="1" i="0" lang="en" sz="1200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Chain Integration</a:t>
            </a:r>
            <a:endParaRPr b="0" i="0" sz="1200" u="none" cap="none" strike="noStrike"/>
          </a:p>
        </p:txBody>
      </p:sp>
      <p:sp>
        <p:nvSpPr>
          <p:cNvPr id="209" name="Google Shape;209;p23"/>
          <p:cNvSpPr/>
          <p:nvPr/>
        </p:nvSpPr>
        <p:spPr>
          <a:xfrm>
            <a:off x="6686075" y="3178853"/>
            <a:ext cx="18252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Integrate the parsed results into your LangChain chain, providing the LLM with real-time information.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